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66" r:id="rId4"/>
    <p:sldId id="265" r:id="rId5"/>
    <p:sldId id="258" r:id="rId6"/>
    <p:sldId id="259" r:id="rId7"/>
    <p:sldId id="268" r:id="rId8"/>
    <p:sldId id="274" r:id="rId9"/>
    <p:sldId id="273" r:id="rId10"/>
    <p:sldId id="272" r:id="rId11"/>
    <p:sldId id="271" r:id="rId12"/>
    <p:sldId id="270" r:id="rId13"/>
    <p:sldId id="269" r:id="rId14"/>
    <p:sldId id="26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6A79-88E8-40A8-AF8E-729364A20AAC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5AD7675-5971-4D49-89EC-1A1A106A8BD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6A79-88E8-40A8-AF8E-729364A20AAC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D7675-5971-4D49-89EC-1A1A106A8B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6A79-88E8-40A8-AF8E-729364A20AAC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D7675-5971-4D49-89EC-1A1A106A8B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6A79-88E8-40A8-AF8E-729364A20AAC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D7675-5971-4D49-89EC-1A1A106A8BD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6A79-88E8-40A8-AF8E-729364A20AAC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5AD7675-5971-4D49-89EC-1A1A106A8BD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6A79-88E8-40A8-AF8E-729364A20AAC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D7675-5971-4D49-89EC-1A1A106A8BD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6A79-88E8-40A8-AF8E-729364A20AAC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D7675-5971-4D49-89EC-1A1A106A8BD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6A79-88E8-40A8-AF8E-729364A20AAC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D7675-5971-4D49-89EC-1A1A106A8B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6A79-88E8-40A8-AF8E-729364A20AAC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D7675-5971-4D49-89EC-1A1A106A8B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6A79-88E8-40A8-AF8E-729364A20AAC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D7675-5971-4D49-89EC-1A1A106A8BD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6A79-88E8-40A8-AF8E-729364A20AAC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5AD7675-5971-4D49-89EC-1A1A106A8BD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6FF6A79-88E8-40A8-AF8E-729364A20AAC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5AD7675-5971-4D49-89EC-1A1A106A8BD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gif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/>
              <a:t>Enter the title of this new unit – </a:t>
            </a:r>
            <a:r>
              <a:rPr lang="en-US" sz="3200" b="1" dirty="0" smtClean="0"/>
              <a:t>Media and Public Opinion</a:t>
            </a:r>
            <a:r>
              <a:rPr lang="en-US" sz="3200" dirty="0" smtClean="0"/>
              <a:t> – into your table of contents</a:t>
            </a:r>
          </a:p>
          <a:p>
            <a:r>
              <a:rPr lang="en-US" sz="3200" u="sng" dirty="0" smtClean="0"/>
              <a:t>AND</a:t>
            </a:r>
            <a:r>
              <a:rPr lang="en-US" sz="3200" dirty="0" smtClean="0"/>
              <a:t> label to p. 73 of your notebook 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838200" y="3826293"/>
            <a:ext cx="4648200" cy="6003507"/>
            <a:chOff x="228600" y="3826293"/>
            <a:chExt cx="4648200" cy="6003507"/>
          </a:xfrm>
        </p:grpSpPr>
        <p:pic>
          <p:nvPicPr>
            <p:cNvPr id="5" name="Picture 4" descr="http://fc02.deviantart.net/fs9/i/2006/142/8/a/Blank_Notebook_Page_Scan_by_DragonImagine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3826293"/>
              <a:ext cx="4648200" cy="60035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380999" y="4267200"/>
              <a:ext cx="4495801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Table of Contents</a:t>
              </a:r>
            </a:p>
            <a:p>
              <a:r>
                <a:rPr lang="en-US" sz="1600" dirty="0" smtClean="0"/>
                <a:t>Identity Lesson			2-3</a:t>
              </a:r>
            </a:p>
            <a:p>
              <a:r>
                <a:rPr lang="en-US" sz="1600" dirty="0" smtClean="0"/>
                <a:t>Power, Politics and Govt.		4-19</a:t>
              </a:r>
            </a:p>
            <a:p>
              <a:r>
                <a:rPr lang="en-US" sz="1600" dirty="0" smtClean="0"/>
                <a:t>Amer. Democracy and Civic Participation	21-50</a:t>
              </a:r>
            </a:p>
            <a:p>
              <a:r>
                <a:rPr lang="en-US" sz="1600" dirty="0" smtClean="0"/>
                <a:t>Political Parties, Campaigns, and Elections	51-72</a:t>
              </a:r>
            </a:p>
            <a:p>
              <a:r>
                <a:rPr lang="en-US" sz="1600" dirty="0" smtClean="0"/>
                <a:t>Media and Public Opinion		73-</a:t>
              </a:r>
              <a:endParaRPr lang="en-US" sz="1600" dirty="0"/>
            </a:p>
          </p:txBody>
        </p:sp>
      </p:grpSp>
      <p:pic>
        <p:nvPicPr>
          <p:cNvPr id="7" name="Picture 6" descr="http://fc02.deviantart.net/fs9/i/2006/142/8/a/Blank_Notebook_Page_Scan_by_DragonImagin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505201"/>
            <a:ext cx="2477901" cy="320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324600" y="4267200"/>
            <a:ext cx="21731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Media and </a:t>
            </a:r>
          </a:p>
          <a:p>
            <a:pPr algn="ctr"/>
            <a:r>
              <a:rPr lang="en-US" sz="2400" dirty="0" smtClean="0"/>
              <a:t>Public Opinion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29200" y="3943290"/>
            <a:ext cx="38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1.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8001000" y="35814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73.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1028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45157"/>
            <a:ext cx="4419600" cy="6491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5985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28600"/>
            <a:ext cx="4724400" cy="6532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687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l_fi" descr="http://web.utk.edu/~glenn/McGover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055" y="200756"/>
            <a:ext cx="4255745" cy="64286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607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l_fi" descr="http://www.legendaryauctions.com/LotImages/48/73118_med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609600"/>
            <a:ext cx="7299772" cy="5791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6759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– p. 74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Which of the political advertising techniques do you think is the most effective and why? </a:t>
            </a:r>
          </a:p>
          <a:p>
            <a:r>
              <a:rPr lang="en-US" sz="3600" dirty="0" smtClean="0"/>
              <a:t>Which do you think is the least effective and why?</a:t>
            </a:r>
            <a:endParaRPr lang="en-US" sz="3600" dirty="0"/>
          </a:p>
        </p:txBody>
      </p:sp>
      <p:sp>
        <p:nvSpPr>
          <p:cNvPr id="4" name="Explosion 1 3"/>
          <p:cNvSpPr/>
          <p:nvPr/>
        </p:nvSpPr>
        <p:spPr>
          <a:xfrm>
            <a:off x="3429000" y="3810000"/>
            <a:ext cx="4648200" cy="2895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Copy and Answer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7009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Guide</a:t>
            </a:r>
            <a:endParaRPr lang="en-US" dirty="0"/>
          </a:p>
        </p:txBody>
      </p:sp>
      <p:sp>
        <p:nvSpPr>
          <p:cNvPr id="4" name="Explosion 1 3"/>
          <p:cNvSpPr/>
          <p:nvPr/>
        </p:nvSpPr>
        <p:spPr>
          <a:xfrm>
            <a:off x="5791200" y="-152400"/>
            <a:ext cx="3733800" cy="1981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Paste at the top of p. 74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81200"/>
            <a:ext cx="8825965" cy="399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589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0292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In the early 1930s, under President Herbert Hoover, the United States economy collapsed and there was widespread poverty and unemployment</a:t>
            </a:r>
          </a:p>
          <a:p>
            <a:r>
              <a:rPr lang="en-US" sz="2800" dirty="0" smtClean="0"/>
              <a:t>Franklin Roosevelt was elected president in 1933 and helped lead the U.S. out of the Great Depression and into World War II </a:t>
            </a:r>
          </a:p>
          <a:p>
            <a:r>
              <a:rPr lang="en-US" sz="2800" dirty="0" smtClean="0"/>
              <a:t>When Roosevelt died in office, Harry Truman became president, ended WWII by using the atomic bomb, and led the U.S. into a very prosperous post-war period</a:t>
            </a:r>
          </a:p>
          <a:p>
            <a:r>
              <a:rPr lang="en-US" sz="2800" dirty="0" smtClean="0"/>
              <a:t>In 1952, a man named Adlai Stevenson ran for president</a:t>
            </a:r>
          </a:p>
          <a:p>
            <a:r>
              <a:rPr lang="en-US" sz="2800" dirty="0" smtClean="0"/>
              <a:t>He was from the same political party as Roosevelt an Truman while his opponent was from Hoover’s old party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Info</a:t>
            </a:r>
            <a:endParaRPr lang="en-US" dirty="0"/>
          </a:p>
        </p:txBody>
      </p:sp>
      <p:sp>
        <p:nvSpPr>
          <p:cNvPr id="4" name="Explosion 1 3"/>
          <p:cNvSpPr/>
          <p:nvPr/>
        </p:nvSpPr>
        <p:spPr>
          <a:xfrm>
            <a:off x="5562600" y="-76200"/>
            <a:ext cx="3581400" cy="2057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These are not notes!!!</a:t>
            </a:r>
            <a:endParaRPr lang="en-US" sz="3200" dirty="0"/>
          </a:p>
        </p:txBody>
      </p:sp>
      <p:pic>
        <p:nvPicPr>
          <p:cNvPr id="3074" name="Picture 2" descr="http://www.entmoney.com/wp-content/uploads/2011/09/Herbert_Hoover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962" y="2819400"/>
            <a:ext cx="2708287" cy="3366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diningchicago.com/blog/wp-content/uploads/2011/04/CaponeSoupkitch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867502"/>
            <a:ext cx="4079874" cy="3304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upload.wikimedia.org/wikipedia/commons/thumb/b/b8/FDR_in_1933.jpg/220px-FDR_in_193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0" y="4314825"/>
            <a:ext cx="209550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newdeal.feri.org/images/ac37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744392"/>
            <a:ext cx="3210791" cy="3037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thelibertyblog.org/wp-content/uploads/2011/07/Harry-S-Truman-hea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2677828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media-1.web.britannica.com/eb-media/42/112542-004-59879F6D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52400"/>
            <a:ext cx="2049611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001-television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021" y="152400"/>
            <a:ext cx="3484179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://nndb.com/people/683/000026605/adlaistevenson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835" y="1311131"/>
            <a:ext cx="3061165" cy="3718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2232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Again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055243" cy="4572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Paste onto </a:t>
            </a:r>
            <a:r>
              <a:rPr lang="en-US" sz="3200" b="1" dirty="0" smtClean="0"/>
              <a:t>p. 74</a:t>
            </a:r>
            <a:r>
              <a:rPr lang="en-US" sz="3200" dirty="0" smtClean="0"/>
              <a:t> and answer the questions</a:t>
            </a:r>
            <a:endParaRPr 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643" y="152400"/>
            <a:ext cx="5021957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0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is this new unit all about?</a:t>
            </a:r>
          </a:p>
          <a:p>
            <a:r>
              <a:rPr lang="en-US" sz="3600" dirty="0" smtClean="0"/>
              <a:t>How do candidates use media to influence public opinion?</a:t>
            </a:r>
          </a:p>
          <a:p>
            <a:r>
              <a:rPr lang="en-US" sz="3600" dirty="0" smtClean="0"/>
              <a:t>To what extent does the media influence your political views?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9440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Campaign Poster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 will work with a partner on this activity</a:t>
            </a:r>
          </a:p>
          <a:p>
            <a:r>
              <a:rPr lang="en-US" dirty="0" smtClean="0"/>
              <a:t>Number your half-sheet 1-7</a:t>
            </a:r>
          </a:p>
          <a:p>
            <a:r>
              <a:rPr lang="en-US" dirty="0" smtClean="0"/>
              <a:t>For each poster you will describe in a complete sentence the strategy that is being used by the candidate</a:t>
            </a:r>
          </a:p>
          <a:p>
            <a:r>
              <a:rPr lang="en-US" dirty="0" smtClean="0"/>
              <a:t>For example…</a:t>
            </a:r>
          </a:p>
          <a:p>
            <a:endParaRPr lang="en-US" dirty="0"/>
          </a:p>
        </p:txBody>
      </p:sp>
      <p:pic>
        <p:nvPicPr>
          <p:cNvPr id="4098" name="Picture 2" descr="http://img.thesun.co.uk/multimedia/archive/01014/gordon-main-682_1014012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752682"/>
            <a:ext cx="5353050" cy="2943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nsideblackhollywood.com/wp-content/uploads/2009/11/oprah_obam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409949"/>
            <a:ext cx="3333750" cy="328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031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l_fi" descr="http://prints.encore-editions.com/0/500/the-working-man-s-banner-for-president-ulysses-s-grant-the-galena-tanner-for-vice-president-henry-wilson-the-natick-shoemak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2400"/>
            <a:ext cx="4495800" cy="64965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31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l_fi" descr="http://www.corbisimages.com/images/42-18323618.jpg?size=67&amp;uid=0a5937ac-780c-45d8-8a4c-8620e7f018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38200"/>
            <a:ext cx="8445208" cy="541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3385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l_fi" descr="http://1.bp.blogspot.com/-FQ18KQZOwPY/TZB4t0JLvuI/AAAAAAAABt8/7MIb4Q_iQV4/s640/mondale-ferraro%2BERA%2Blibert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24837"/>
            <a:ext cx="5029200" cy="6580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7922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438</TotalTime>
  <Words>279</Words>
  <Application>Microsoft Office PowerPoint</Application>
  <PresentationFormat>On-screen Show (4:3)</PresentationFormat>
  <Paragraphs>37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Equity</vt:lpstr>
      <vt:lpstr>Do Now</vt:lpstr>
      <vt:lpstr>Unit Guide</vt:lpstr>
      <vt:lpstr>Background Info</vt:lpstr>
      <vt:lpstr>Do Again </vt:lpstr>
      <vt:lpstr>Today’s Objectives</vt:lpstr>
      <vt:lpstr>Campaign Poster Activity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Reflection – p. 74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74</dc:title>
  <dc:creator>Henry Mahegan</dc:creator>
  <cp:lastModifiedBy>Henry Mahegan</cp:lastModifiedBy>
  <cp:revision>18</cp:revision>
  <dcterms:created xsi:type="dcterms:W3CDTF">2011-11-13T21:48:55Z</dcterms:created>
  <dcterms:modified xsi:type="dcterms:W3CDTF">2011-11-14T19:31:30Z</dcterms:modified>
</cp:coreProperties>
</file>